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KPop Demon Hunters spread. Netflix reported 600M+ views as the film’s songs spread through fan clips and covers.
Case: https://howitspread.com/cases/kpop-demon-hunters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howitspread.com/cases/kpop-demon-hunters" TargetMode="External"/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5050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811000" y="685800"/>
            <a:ext cx="5715000" cy="4000500"/>
          </a:xfrm>
          <a:prstGeom prst="roundRect">
            <a:avLst>
              <a:gd name="adj" fmla="val 6667"/>
            </a:avLst>
          </a:prstGeom>
          <a:solidFill>
            <a:srgbClr val="111111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11000" y="1076325"/>
            <a:ext cx="5715000" cy="32194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62000" y="685800"/>
            <a:ext cx="10096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A3A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Film · 2025 · How it spread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62000" y="1238250"/>
            <a:ext cx="10096500" cy="946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6900" b="1" spc="-100" kern="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KPop Demon Hunters</a:t>
            </a:r>
            <a:endParaRPr lang="en-US" sz="6900" dirty="0"/>
          </a:p>
        </p:txBody>
      </p:sp>
      <p:sp>
        <p:nvSpPr>
          <p:cNvPr id="6" name="Text 3"/>
          <p:cNvSpPr/>
          <p:nvPr/>
        </p:nvSpPr>
        <p:spPr>
          <a:xfrm>
            <a:off x="762000" y="2394204"/>
            <a:ext cx="10096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50" dirty="0">
                <a:solidFill>
                  <a:srgbClr val="A3A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Netflix reported 600M+ views as the film’s songs spread through fan clips and covers.</a:t>
            </a:r>
            <a:endParaRPr lang="en-US" sz="2250" dirty="0"/>
          </a:p>
        </p:txBody>
      </p:sp>
      <p:sp>
        <p:nvSpPr>
          <p:cNvPr id="7" name="Text 4"/>
          <p:cNvSpPr/>
          <p:nvPr/>
        </p:nvSpPr>
        <p:spPr>
          <a:xfrm>
            <a:off x="762000" y="3518154"/>
            <a:ext cx="137922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Spread Score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62000" y="4042029"/>
            <a:ext cx="133350" cy="133350"/>
          </a:xfrm>
          <a:prstGeom prst="ellipse">
            <a:avLst/>
          </a:prstGeom>
          <a:solidFill>
            <a:srgbClr val="FF8A1F"/>
          </a:solidFill>
          <a:ln/>
        </p:spPr>
      </p:sp>
      <p:sp>
        <p:nvSpPr>
          <p:cNvPr id="9" name="Text 6"/>
          <p:cNvSpPr/>
          <p:nvPr/>
        </p:nvSpPr>
        <p:spPr>
          <a:xfrm>
            <a:off x="1009650" y="3861054"/>
            <a:ext cx="118872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FAFA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74</a:t>
            </a:r>
            <a:endParaRPr lang="en-US" sz="3900" dirty="0"/>
          </a:p>
        </p:txBody>
      </p:sp>
      <p:sp>
        <p:nvSpPr>
          <p:cNvPr id="10" name="Text 7"/>
          <p:cNvSpPr/>
          <p:nvPr/>
        </p:nvSpPr>
        <p:spPr>
          <a:xfrm>
            <a:off x="2484120" y="3518154"/>
            <a:ext cx="137922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Impressions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2484120" y="3861054"/>
            <a:ext cx="118872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FAFA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4.6B</a:t>
            </a:r>
            <a:endParaRPr lang="en-US" sz="3900" dirty="0"/>
          </a:p>
        </p:txBody>
      </p:sp>
      <p:sp>
        <p:nvSpPr>
          <p:cNvPr id="12" name="Text 9"/>
          <p:cNvSpPr/>
          <p:nvPr/>
        </p:nvSpPr>
        <p:spPr>
          <a:xfrm>
            <a:off x="4206240" y="3518154"/>
            <a:ext cx="2705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Peak date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206240" y="3861054"/>
            <a:ext cx="2514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FAFA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Week of Aug 31, 2025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7254240" y="3518154"/>
            <a:ext cx="108204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Platforms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7254240" y="3861054"/>
            <a:ext cx="8915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FAFA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6</a:t>
            </a:r>
            <a:endParaRPr lang="en-US" sz="390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5524500"/>
            <a:ext cx="16954500" cy="2381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762000" y="5295900"/>
            <a:ext cx="571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Wikipedia views, 7-day average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3078043" y="5486400"/>
            <a:ext cx="2095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AFAFA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148.3K/day</a:t>
            </a:r>
            <a:endParaRPr lang="en-US" sz="1500" dirty="0"/>
          </a:p>
        </p:txBody>
      </p:sp>
      <p:sp>
        <p:nvSpPr>
          <p:cNvPr id="19" name="Shape 15"/>
          <p:cNvSpPr/>
          <p:nvPr/>
        </p:nvSpPr>
        <p:spPr>
          <a:xfrm>
            <a:off x="1573161" y="7534255"/>
            <a:ext cx="0" cy="276245"/>
          </a:xfrm>
          <a:prstGeom prst="line">
            <a:avLst/>
          </a:prstGeom>
          <a:noFill/>
          <a:ln w="13970">
            <a:solidFill>
              <a:srgbClr val="FF3D8B"/>
            </a:solidFill>
            <a:prstDash val="dash"/>
          </a:ln>
        </p:spPr>
      </p:sp>
      <p:sp>
        <p:nvSpPr>
          <p:cNvPr id="20" name="Shape 16"/>
          <p:cNvSpPr/>
          <p:nvPr/>
        </p:nvSpPr>
        <p:spPr>
          <a:xfrm flipH="1">
            <a:off x="1573161" y="7810500"/>
            <a:ext cx="0" cy="266700"/>
          </a:xfrm>
          <a:prstGeom prst="line">
            <a:avLst/>
          </a:prstGeom>
          <a:noFill/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1482674" y="7443767"/>
            <a:ext cx="180975" cy="180975"/>
          </a:xfrm>
          <a:prstGeom prst="ellipse">
            <a:avLst/>
          </a:prstGeom>
          <a:solidFill>
            <a:srgbClr val="FF3D8B"/>
          </a:solidFill>
          <a:ln w="27940">
            <a:solidFill>
              <a:srgbClr val="050505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1363611" y="8096250"/>
            <a:ext cx="3048000" cy="933450"/>
          </a:xfrm>
          <a:prstGeom prst="roundRect">
            <a:avLst>
              <a:gd name="adj" fmla="val 18367"/>
            </a:avLst>
          </a:prstGeom>
          <a:solidFill>
            <a:srgbClr val="111111"/>
          </a:solidFill>
          <a:ln w="13970">
            <a:solidFill>
              <a:srgbClr val="FF3D8B">
                <a:alpha val="50000"/>
              </a:srgbClr>
            </a:solidFill>
            <a:prstDash val="solid"/>
          </a:ln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061" y="8248650"/>
            <a:ext cx="285750" cy="285750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1916061" y="8267700"/>
            <a:ext cx="1524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3D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Seed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3192411" y="8296275"/>
            <a:ext cx="1047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8C8C8C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Jun 20 ’25</a:t>
            </a:r>
            <a:endParaRPr lang="en-US" sz="1200" dirty="0"/>
          </a:p>
        </p:txBody>
      </p:sp>
      <p:sp>
        <p:nvSpPr>
          <p:cNvPr id="26" name="Text 21"/>
          <p:cNvSpPr/>
          <p:nvPr/>
        </p:nvSpPr>
        <p:spPr>
          <a:xfrm>
            <a:off x="1535061" y="8648700"/>
            <a:ext cx="2705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25" dirty="0">
                <a:solidFill>
                  <a:srgbClr val="A3A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Netflix</a:t>
            </a:r>
            <a:endParaRPr lang="en-US" sz="1425" dirty="0"/>
          </a:p>
        </p:txBody>
      </p:sp>
      <p:sp>
        <p:nvSpPr>
          <p:cNvPr id="27" name="Shape 22"/>
          <p:cNvSpPr/>
          <p:nvPr/>
        </p:nvSpPr>
        <p:spPr>
          <a:xfrm>
            <a:off x="1573161" y="7534255"/>
            <a:ext cx="0" cy="276245"/>
          </a:xfrm>
          <a:prstGeom prst="line">
            <a:avLst/>
          </a:prstGeom>
          <a:noFill/>
          <a:ln w="13970">
            <a:solidFill>
              <a:srgbClr val="8C8C8C"/>
            </a:solidFill>
            <a:prstDash val="dash"/>
          </a:ln>
        </p:spPr>
      </p:sp>
      <p:sp>
        <p:nvSpPr>
          <p:cNvPr id="28" name="Shape 23"/>
          <p:cNvSpPr/>
          <p:nvPr/>
        </p:nvSpPr>
        <p:spPr>
          <a:xfrm>
            <a:off x="1573161" y="7810500"/>
            <a:ext cx="3200400" cy="266700"/>
          </a:xfrm>
          <a:prstGeom prst="line">
            <a:avLst/>
          </a:prstGeom>
          <a:noFill/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1482674" y="7443767"/>
            <a:ext cx="180975" cy="180975"/>
          </a:xfrm>
          <a:prstGeom prst="ellipse">
            <a:avLst/>
          </a:prstGeom>
          <a:solidFill>
            <a:srgbClr val="FAFAFA"/>
          </a:solidFill>
          <a:ln w="27940">
            <a:solidFill>
              <a:srgbClr val="050505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4564011" y="8096250"/>
            <a:ext cx="3048000" cy="1181100"/>
          </a:xfrm>
          <a:prstGeom prst="roundRect">
            <a:avLst>
              <a:gd name="adj" fmla="val 14516"/>
            </a:avLst>
          </a:prstGeom>
          <a:solidFill>
            <a:srgbClr val="111111"/>
          </a:solidFill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461" y="8248650"/>
            <a:ext cx="285750" cy="285750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5116461" y="8267700"/>
            <a:ext cx="1524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Platform jump</a:t>
            </a:r>
            <a:endParaRPr lang="en-US" sz="1500" dirty="0"/>
          </a:p>
        </p:txBody>
      </p:sp>
      <p:sp>
        <p:nvSpPr>
          <p:cNvPr id="33" name="Text 27"/>
          <p:cNvSpPr/>
          <p:nvPr/>
        </p:nvSpPr>
        <p:spPr>
          <a:xfrm>
            <a:off x="4735461" y="8601075"/>
            <a:ext cx="2705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C8C8C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Week of Jun 20, 2025</a:t>
            </a:r>
            <a:endParaRPr lang="en-US" sz="1200" dirty="0"/>
          </a:p>
        </p:txBody>
      </p:sp>
      <p:sp>
        <p:nvSpPr>
          <p:cNvPr id="34" name="Text 28"/>
          <p:cNvSpPr/>
          <p:nvPr/>
        </p:nvSpPr>
        <p:spPr>
          <a:xfrm>
            <a:off x="4735461" y="8915400"/>
            <a:ext cx="2705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25" dirty="0">
                <a:solidFill>
                  <a:srgbClr val="A3A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Fans</a:t>
            </a:r>
            <a:endParaRPr lang="en-US" sz="1425" dirty="0"/>
          </a:p>
        </p:txBody>
      </p:sp>
      <p:sp>
        <p:nvSpPr>
          <p:cNvPr id="35" name="Shape 29"/>
          <p:cNvSpPr/>
          <p:nvPr/>
        </p:nvSpPr>
        <p:spPr>
          <a:xfrm>
            <a:off x="8896145" y="6668793"/>
            <a:ext cx="0" cy="1141707"/>
          </a:xfrm>
          <a:prstGeom prst="line">
            <a:avLst/>
          </a:prstGeom>
          <a:noFill/>
          <a:ln w="13970">
            <a:solidFill>
              <a:srgbClr val="8C8C8C"/>
            </a:solidFill>
            <a:prstDash val="dash"/>
          </a:ln>
        </p:spPr>
      </p:sp>
      <p:sp>
        <p:nvSpPr>
          <p:cNvPr id="36" name="Shape 30"/>
          <p:cNvSpPr/>
          <p:nvPr/>
        </p:nvSpPr>
        <p:spPr>
          <a:xfrm>
            <a:off x="8896145" y="7810500"/>
            <a:ext cx="0" cy="266700"/>
          </a:xfrm>
          <a:prstGeom prst="line">
            <a:avLst/>
          </a:prstGeom>
          <a:noFill/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8805658" y="6578305"/>
            <a:ext cx="180975" cy="180975"/>
          </a:xfrm>
          <a:prstGeom prst="ellipse">
            <a:avLst/>
          </a:prstGeom>
          <a:solidFill>
            <a:srgbClr val="FAFAFA"/>
          </a:solidFill>
          <a:ln w="27940">
            <a:solidFill>
              <a:srgbClr val="050505"/>
            </a:solidFill>
            <a:prstDash val="solid"/>
          </a:ln>
        </p:spPr>
      </p:sp>
      <p:sp>
        <p:nvSpPr>
          <p:cNvPr id="38" name="Shape 32"/>
          <p:cNvSpPr/>
          <p:nvPr/>
        </p:nvSpPr>
        <p:spPr>
          <a:xfrm>
            <a:off x="8686595" y="8096250"/>
            <a:ext cx="3048000" cy="933450"/>
          </a:xfrm>
          <a:prstGeom prst="roundRect">
            <a:avLst>
              <a:gd name="adj" fmla="val 18367"/>
            </a:avLst>
          </a:prstGeom>
          <a:solidFill>
            <a:srgbClr val="111111"/>
          </a:solidFill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pic>
        <p:nvPicPr>
          <p:cNvPr id="3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8045" y="8248650"/>
            <a:ext cx="285750" cy="285750"/>
          </a:xfrm>
          <a:prstGeom prst="rect">
            <a:avLst/>
          </a:prstGeom>
        </p:spPr>
      </p:pic>
      <p:sp>
        <p:nvSpPr>
          <p:cNvPr id="40" name="Text 33"/>
          <p:cNvSpPr/>
          <p:nvPr/>
        </p:nvSpPr>
        <p:spPr>
          <a:xfrm>
            <a:off x="9239045" y="8267700"/>
            <a:ext cx="1524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AFA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Press</a:t>
            </a:r>
            <a:endParaRPr lang="en-US" sz="1500" dirty="0"/>
          </a:p>
        </p:txBody>
      </p:sp>
      <p:sp>
        <p:nvSpPr>
          <p:cNvPr id="41" name="Text 34"/>
          <p:cNvSpPr/>
          <p:nvPr/>
        </p:nvSpPr>
        <p:spPr>
          <a:xfrm>
            <a:off x="10515395" y="8296275"/>
            <a:ext cx="1047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8C8C8C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Jul 29 ’25</a:t>
            </a:r>
            <a:endParaRPr lang="en-US" sz="1200" dirty="0"/>
          </a:p>
        </p:txBody>
      </p:sp>
      <p:sp>
        <p:nvSpPr>
          <p:cNvPr id="42" name="Text 35"/>
          <p:cNvSpPr/>
          <p:nvPr/>
        </p:nvSpPr>
        <p:spPr>
          <a:xfrm>
            <a:off x="8858045" y="8648700"/>
            <a:ext cx="2705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25" dirty="0">
                <a:solidFill>
                  <a:srgbClr val="A3A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Associated Press</a:t>
            </a:r>
            <a:endParaRPr lang="en-US" sz="1425" dirty="0"/>
          </a:p>
        </p:txBody>
      </p:sp>
      <p:sp>
        <p:nvSpPr>
          <p:cNvPr id="43" name="Shape 36"/>
          <p:cNvSpPr/>
          <p:nvPr/>
        </p:nvSpPr>
        <p:spPr>
          <a:xfrm>
            <a:off x="15092516" y="6425209"/>
            <a:ext cx="0" cy="1385291"/>
          </a:xfrm>
          <a:prstGeom prst="line">
            <a:avLst/>
          </a:prstGeom>
          <a:noFill/>
          <a:ln w="13970">
            <a:solidFill>
              <a:srgbClr val="FF3D8B"/>
            </a:solidFill>
            <a:prstDash val="dash"/>
          </a:ln>
        </p:spPr>
      </p:sp>
      <p:sp>
        <p:nvSpPr>
          <p:cNvPr id="44" name="Shape 37"/>
          <p:cNvSpPr/>
          <p:nvPr/>
        </p:nvSpPr>
        <p:spPr>
          <a:xfrm flipH="1">
            <a:off x="14687550" y="7810500"/>
            <a:ext cx="404966" cy="266700"/>
          </a:xfrm>
          <a:prstGeom prst="line">
            <a:avLst/>
          </a:prstGeom>
          <a:noFill/>
          <a:ln w="13970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45" name="Shape 38"/>
          <p:cNvSpPr/>
          <p:nvPr/>
        </p:nvSpPr>
        <p:spPr>
          <a:xfrm>
            <a:off x="15002029" y="6334721"/>
            <a:ext cx="180975" cy="180975"/>
          </a:xfrm>
          <a:prstGeom prst="ellipse">
            <a:avLst/>
          </a:prstGeom>
          <a:solidFill>
            <a:srgbClr val="FF3D8B"/>
          </a:solidFill>
          <a:ln w="27940">
            <a:solidFill>
              <a:srgbClr val="050505"/>
            </a:solidFill>
            <a:prstDash val="solid"/>
          </a:ln>
        </p:spPr>
      </p:sp>
      <p:sp>
        <p:nvSpPr>
          <p:cNvPr id="46" name="Shape 39"/>
          <p:cNvSpPr/>
          <p:nvPr/>
        </p:nvSpPr>
        <p:spPr>
          <a:xfrm>
            <a:off x="14478000" y="8096250"/>
            <a:ext cx="3048000" cy="1181100"/>
          </a:xfrm>
          <a:prstGeom prst="roundRect">
            <a:avLst>
              <a:gd name="adj" fmla="val 14516"/>
            </a:avLst>
          </a:prstGeom>
          <a:solidFill>
            <a:srgbClr val="111111"/>
          </a:solidFill>
          <a:ln w="13970">
            <a:solidFill>
              <a:srgbClr val="FF3D8B">
                <a:alpha val="50000"/>
              </a:srgbClr>
            </a:solidFill>
            <a:prstDash val="solid"/>
          </a:ln>
        </p:spPr>
      </p:sp>
      <p:pic>
        <p:nvPicPr>
          <p:cNvPr id="4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49450" y="8248650"/>
            <a:ext cx="285750" cy="285750"/>
          </a:xfrm>
          <a:prstGeom prst="rect">
            <a:avLst/>
          </a:prstGeom>
        </p:spPr>
      </p:pic>
      <p:sp>
        <p:nvSpPr>
          <p:cNvPr id="48" name="Text 40"/>
          <p:cNvSpPr/>
          <p:nvPr/>
        </p:nvSpPr>
        <p:spPr>
          <a:xfrm>
            <a:off x="15030450" y="8267700"/>
            <a:ext cx="1524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3D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Peak</a:t>
            </a:r>
            <a:endParaRPr lang="en-US" sz="1500" dirty="0"/>
          </a:p>
        </p:txBody>
      </p:sp>
      <p:sp>
        <p:nvSpPr>
          <p:cNvPr id="49" name="Text 41"/>
          <p:cNvSpPr/>
          <p:nvPr/>
        </p:nvSpPr>
        <p:spPr>
          <a:xfrm>
            <a:off x="14649450" y="8601075"/>
            <a:ext cx="2705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C8C8C"/>
                </a:solidFill>
                <a:latin typeface="Geist Mono" pitchFamily="34" charset="0"/>
                <a:ea typeface="Geist Mono" pitchFamily="34" charset="-122"/>
                <a:cs typeface="Geist Mono" pitchFamily="34" charset="-120"/>
              </a:rPr>
              <a:t>Week of Aug 31, 2025</a:t>
            </a:r>
            <a:endParaRPr lang="en-US" sz="1200" dirty="0"/>
          </a:p>
        </p:txBody>
      </p:sp>
      <p:sp>
        <p:nvSpPr>
          <p:cNvPr id="50" name="Text 42"/>
          <p:cNvSpPr/>
          <p:nvPr/>
        </p:nvSpPr>
        <p:spPr>
          <a:xfrm>
            <a:off x="14649450" y="8915400"/>
            <a:ext cx="2705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25" dirty="0">
                <a:solidFill>
                  <a:srgbClr val="A3A3A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Netflix</a:t>
            </a:r>
            <a:endParaRPr lang="en-US" sz="1425" dirty="0"/>
          </a:p>
        </p:txBody>
      </p:sp>
      <p:pic>
        <p:nvPicPr>
          <p:cNvPr id="5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9610725"/>
            <a:ext cx="1782458" cy="247650"/>
          </a:xfrm>
          <a:prstGeom prst="rect">
            <a:avLst/>
          </a:prstGeom>
        </p:spPr>
      </p:pic>
      <p:sp>
        <p:nvSpPr>
          <p:cNvPr id="52" name="Text 43">
            <a:hlinkClick r:id="rId8" tooltip=""/>
          </p:cNvPr>
          <p:cNvSpPr/>
          <p:nvPr/>
        </p:nvSpPr>
        <p:spPr>
          <a:xfrm>
            <a:off x="2734958" y="9620250"/>
            <a:ext cx="6667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u="sng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howitspread.com/cases/kpop-demon-hunters</a:t>
            </a:r>
            <a:endParaRPr lang="en-US" sz="1350" dirty="0"/>
          </a:p>
        </p:txBody>
      </p:sp>
      <p:sp>
        <p:nvSpPr>
          <p:cNvPr id="53" name="Text 44"/>
          <p:cNvSpPr/>
          <p:nvPr/>
        </p:nvSpPr>
        <p:spPr>
          <a:xfrm>
            <a:off x="11811000" y="9620250"/>
            <a:ext cx="5715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50" dirty="0">
                <a:solidFill>
                  <a:srgbClr val="8C8C8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Media: Netflix on YouTube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How It Spread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KPop Demon Hunters spread</dc:title>
  <dc:subject>PptxGenJS Presentation</dc:subject>
  <dc:creator>PptxGenJS</dc:creator>
  <cp:lastModifiedBy>PptxGenJS</cp:lastModifiedBy>
  <cp:revision>1</cp:revision>
  <dcterms:created xsi:type="dcterms:W3CDTF">2026-10-19T19:47:20Z</dcterms:created>
  <dcterms:modified xsi:type="dcterms:W3CDTF">2026-10-19T19:47:20Z</dcterms:modified>
</cp:coreProperties>
</file>